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>
    <p:restoredLeft sz="29787" autoAdjust="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55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B60A2-B324-B04B-BC6C-48602BCAEFCC}" type="datetimeFigureOut">
              <a:rPr lang="en-US" smtClean="0"/>
              <a:t>8/24/17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92509-3D70-B74A-AF6A-729676392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469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B60A2-B324-B04B-BC6C-48602BCAEFCC}" type="datetimeFigureOut">
              <a:rPr lang="en-US" smtClean="0"/>
              <a:t>8/24/17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92509-3D70-B74A-AF6A-729676392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759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B60A2-B324-B04B-BC6C-48602BCAEFCC}" type="datetimeFigureOut">
              <a:rPr lang="en-US" smtClean="0"/>
              <a:t>8/24/17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92509-3D70-B74A-AF6A-729676392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816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B60A2-B324-B04B-BC6C-48602BCAEFCC}" type="datetimeFigureOut">
              <a:rPr lang="en-US" smtClean="0"/>
              <a:t>8/24/17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92509-3D70-B74A-AF6A-729676392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597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B60A2-B324-B04B-BC6C-48602BCAEFCC}" type="datetimeFigureOut">
              <a:rPr lang="en-US" smtClean="0"/>
              <a:t>8/24/17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92509-3D70-B74A-AF6A-729676392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629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B60A2-B324-B04B-BC6C-48602BCAEFCC}" type="datetimeFigureOut">
              <a:rPr lang="en-US" smtClean="0"/>
              <a:t>8/24/17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92509-3D70-B74A-AF6A-729676392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167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B60A2-B324-B04B-BC6C-48602BCAEFCC}" type="datetimeFigureOut">
              <a:rPr lang="en-US" smtClean="0"/>
              <a:t>8/24/17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92509-3D70-B74A-AF6A-729676392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001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B60A2-B324-B04B-BC6C-48602BCAEFCC}" type="datetimeFigureOut">
              <a:rPr lang="en-US" smtClean="0"/>
              <a:t>8/24/17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92509-3D70-B74A-AF6A-729676392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042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B60A2-B324-B04B-BC6C-48602BCAEFCC}" type="datetimeFigureOut">
              <a:rPr lang="en-US" smtClean="0"/>
              <a:t>8/24/17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92509-3D70-B74A-AF6A-729676392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741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B60A2-B324-B04B-BC6C-48602BCAEFCC}" type="datetimeFigureOut">
              <a:rPr lang="en-US" smtClean="0"/>
              <a:t>8/24/17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92509-3D70-B74A-AF6A-729676392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188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B60A2-B324-B04B-BC6C-48602BCAEFCC}" type="datetimeFigureOut">
              <a:rPr lang="en-US" smtClean="0"/>
              <a:t>8/24/17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92509-3D70-B74A-AF6A-729676392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51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20000"/>
                <a:lumOff val="80000"/>
              </a:schemeClr>
            </a:gs>
            <a:gs pos="100000">
              <a:schemeClr val="accent5">
                <a:lumMod val="20000"/>
                <a:lumOff val="80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8B60A2-B324-B04B-BC6C-48602BCAEFCC}" type="datetimeFigureOut">
              <a:rPr lang="en-US" smtClean="0"/>
              <a:t>8/24/17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92509-3D70-B74A-AF6A-7296763921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530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hyperlink" Target="http://dendros.com/good-work-tools/" TargetMode="External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188878" y="2692702"/>
            <a:ext cx="6792981" cy="2802935"/>
            <a:chOff x="142240" y="1483950"/>
            <a:chExt cx="8859520" cy="3955881"/>
          </a:xfrm>
        </p:grpSpPr>
        <p:pic>
          <p:nvPicPr>
            <p:cNvPr id="2" name="Picture 1"/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9481"/>
            <a:stretch/>
          </p:blipFill>
          <p:spPr bwMode="auto">
            <a:xfrm>
              <a:off x="6722110" y="3736679"/>
              <a:ext cx="2279650" cy="1466215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3" name="Picture 2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2240" y="1483950"/>
              <a:ext cx="2413000" cy="18542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" name="Picture 3"/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5862" y="3605234"/>
              <a:ext cx="2317750" cy="159766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" name="Picture 4"/>
            <p:cNvPicPr/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22110" y="1562711"/>
              <a:ext cx="2056765" cy="18510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 rotWithShape="1">
            <a:blip r:embed="rId6"/>
            <a:srcRect/>
            <a:stretch/>
          </p:blipFill>
          <p:spPr>
            <a:xfrm>
              <a:off x="2963612" y="1770636"/>
              <a:ext cx="3576888" cy="3669195"/>
            </a:xfrm>
            <a:prstGeom prst="rect">
              <a:avLst/>
            </a:prstGeom>
            <a:ln w="6350" cap="sq" cmpd="sng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</p:grpSp>
      <p:sp>
        <p:nvSpPr>
          <p:cNvPr id="7" name="Rectangle 6"/>
          <p:cNvSpPr/>
          <p:nvPr/>
        </p:nvSpPr>
        <p:spPr>
          <a:xfrm>
            <a:off x="240631" y="5996742"/>
            <a:ext cx="86894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 smtClean="0"/>
              <a:t>Images on </a:t>
            </a:r>
            <a:r>
              <a:rPr lang="en-US" sz="1400" dirty="0" smtClean="0"/>
              <a:t>this cover and throughout this deck are </a:t>
            </a:r>
            <a:r>
              <a:rPr lang="en-US" sz="1400" dirty="0" smtClean="0"/>
              <a:t>from Dendros Group, from their Good Work Tool set. </a:t>
            </a:r>
          </a:p>
          <a:p>
            <a:pPr algn="ctr"/>
            <a:r>
              <a:rPr lang="en-US" sz="1400" dirty="0" smtClean="0"/>
              <a:t>See </a:t>
            </a:r>
            <a:r>
              <a:rPr lang="en-US" sz="1400" u="sng" dirty="0" smtClean="0">
                <a:hlinkClick r:id="rId7"/>
              </a:rPr>
              <a:t>http://dendros.com/good-work-tools/</a:t>
            </a:r>
            <a:endParaRPr lang="en-US" sz="1400" dirty="0"/>
          </a:p>
        </p:txBody>
      </p:sp>
      <p:sp>
        <p:nvSpPr>
          <p:cNvPr id="8" name="Rectangle 7"/>
          <p:cNvSpPr/>
          <p:nvPr/>
        </p:nvSpPr>
        <p:spPr>
          <a:xfrm>
            <a:off x="1534482" y="860329"/>
            <a:ext cx="610177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FF6600"/>
                </a:solidFill>
              </a:rPr>
              <a:t>Consensus Workshop: Facilitating Agreement</a:t>
            </a:r>
            <a:endParaRPr lang="en-US" sz="4800" dirty="0">
              <a:solidFill>
                <a:srgbClr val="FF66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45268" y="6563871"/>
            <a:ext cx="668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California SNAP-Ed ToP Facilitation Virtual Mentoring Project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8506829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01" r="-453"/>
          <a:stretch/>
        </p:blipFill>
        <p:spPr bwMode="auto">
          <a:xfrm>
            <a:off x="679450" y="770506"/>
            <a:ext cx="7785100" cy="56483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Rectangle 2"/>
          <p:cNvSpPr/>
          <p:nvPr/>
        </p:nvSpPr>
        <p:spPr>
          <a:xfrm>
            <a:off x="201464" y="308841"/>
            <a:ext cx="761209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E46C0A"/>
                </a:solidFill>
              </a:rPr>
              <a:t>High level overview of Consensus Workshop method</a:t>
            </a:r>
            <a:endParaRPr lang="en-US" sz="2400" dirty="0">
              <a:solidFill>
                <a:srgbClr val="E46C0A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97000" y="6563871"/>
            <a:ext cx="668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California SNAP-Ed ToP Facilitation Virtual Mentoring Project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283073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57605" y="191712"/>
            <a:ext cx="852905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6600"/>
                </a:solidFill>
              </a:rPr>
              <a:t>Session 3 Focused on </a:t>
            </a:r>
            <a:r>
              <a:rPr lang="en-US" sz="2800" b="1" dirty="0" smtClean="0">
                <a:solidFill>
                  <a:srgbClr val="FF6600"/>
                </a:solidFill>
              </a:rPr>
              <a:t>engaging the group with Focused Conversation.  Wh</a:t>
            </a:r>
            <a:r>
              <a:rPr lang="en-US" sz="2800" b="1" dirty="0" smtClean="0">
                <a:solidFill>
                  <a:srgbClr val="FF6600"/>
                </a:solidFill>
              </a:rPr>
              <a:t>at else do we do with the Focused Conversation method?</a:t>
            </a:r>
            <a:endParaRPr lang="en-US" sz="2800" dirty="0">
              <a:solidFill>
                <a:srgbClr val="FF6600"/>
              </a:solidFill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861677" y="1630632"/>
            <a:ext cx="7564356" cy="3094084"/>
            <a:chOff x="401053" y="1448004"/>
            <a:chExt cx="8600707" cy="3782959"/>
          </a:xfrm>
        </p:grpSpPr>
        <p:pic>
          <p:nvPicPr>
            <p:cNvPr id="7" name="Picture 6"/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9481"/>
            <a:stretch/>
          </p:blipFill>
          <p:spPr bwMode="auto">
            <a:xfrm>
              <a:off x="6722110" y="3462089"/>
              <a:ext cx="2279650" cy="1466215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8" name="Picture 7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1053" y="1448004"/>
              <a:ext cx="2413000" cy="18542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" name="Picture 8"/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5862" y="3396366"/>
              <a:ext cx="2317750" cy="159766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" name="Picture 9"/>
            <p:cNvPicPr/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22110" y="1449592"/>
              <a:ext cx="2056765" cy="18510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 rotWithShape="1">
            <a:blip r:embed="rId6"/>
            <a:srcRect/>
            <a:stretch/>
          </p:blipFill>
          <p:spPr>
            <a:xfrm>
              <a:off x="2963612" y="1561768"/>
              <a:ext cx="3576888" cy="3669195"/>
            </a:xfrm>
            <a:prstGeom prst="rect">
              <a:avLst/>
            </a:prstGeom>
            <a:ln w="6350" cap="sq" cmpd="sng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</p:grpSp>
      <p:sp>
        <p:nvSpPr>
          <p:cNvPr id="12" name="TextBox 11"/>
          <p:cNvSpPr txBox="1"/>
          <p:nvPr/>
        </p:nvSpPr>
        <p:spPr>
          <a:xfrm>
            <a:off x="1397000" y="6563871"/>
            <a:ext cx="668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California SNAP-Ed ToP Facilitation Virtual Mentoring Project</a:t>
            </a:r>
            <a:endParaRPr lang="en-US" sz="1100" dirty="0"/>
          </a:p>
        </p:txBody>
      </p:sp>
      <p:grpSp>
        <p:nvGrpSpPr>
          <p:cNvPr id="14" name="Group 13"/>
          <p:cNvGrpSpPr/>
          <p:nvPr/>
        </p:nvGrpSpPr>
        <p:grpSpPr>
          <a:xfrm>
            <a:off x="357605" y="4976708"/>
            <a:ext cx="8572500" cy="1485900"/>
            <a:chOff x="0" y="0"/>
            <a:chExt cx="8572500" cy="1485900"/>
          </a:xfrm>
        </p:grpSpPr>
        <p:sp>
          <p:nvSpPr>
            <p:cNvPr id="15" name="Text Box 4"/>
            <p:cNvSpPr txBox="1"/>
            <p:nvPr/>
          </p:nvSpPr>
          <p:spPr>
            <a:xfrm>
              <a:off x="0" y="0"/>
              <a:ext cx="3200400" cy="14859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/>
              </a:ext>
            </a:extLst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kern="1200">
                  <a:solidFill>
                    <a:srgbClr val="000000"/>
                  </a:solidFill>
                  <a:effectLst/>
                  <a:latin typeface="Calibri"/>
                  <a:ea typeface="Cambria"/>
                  <a:cs typeface="Times New Roman"/>
                </a:rPr>
                <a:t>The questions flow through four levels: from </a:t>
              </a:r>
              <a:endParaRPr lang="en-US" sz="1000">
                <a:effectLst/>
                <a:latin typeface="Times"/>
                <a:ea typeface="ＭＳ 明朝"/>
                <a:cs typeface="Times New Roman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kern="1200">
                  <a:solidFill>
                    <a:srgbClr val="000000"/>
                  </a:solidFill>
                  <a:effectLst/>
                  <a:latin typeface="Calibri"/>
                  <a:ea typeface="Cambria"/>
                  <a:cs typeface="Times New Roman"/>
                </a:rPr>
                <a:t>Objective to</a:t>
              </a:r>
              <a:endParaRPr lang="en-US" sz="1000">
                <a:effectLst/>
                <a:latin typeface="Times"/>
                <a:ea typeface="ＭＳ 明朝"/>
                <a:cs typeface="Times New Roman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kern="1200">
                  <a:solidFill>
                    <a:srgbClr val="000000"/>
                  </a:solidFill>
                  <a:effectLst/>
                  <a:latin typeface="Calibri"/>
                  <a:ea typeface="Cambria"/>
                  <a:cs typeface="Times New Roman"/>
                </a:rPr>
                <a:t>        Reflective to</a:t>
              </a:r>
              <a:endParaRPr lang="en-US" sz="1000">
                <a:effectLst/>
                <a:latin typeface="Times"/>
                <a:ea typeface="ＭＳ 明朝"/>
                <a:cs typeface="Times New Roman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kern="1200">
                  <a:solidFill>
                    <a:srgbClr val="000000"/>
                  </a:solidFill>
                  <a:effectLst/>
                  <a:latin typeface="Calibri"/>
                  <a:ea typeface="Cambria"/>
                  <a:cs typeface="Times New Roman"/>
                </a:rPr>
                <a:t>              Interpretive to </a:t>
              </a:r>
              <a:endParaRPr lang="en-US" sz="1000">
                <a:effectLst/>
                <a:latin typeface="Times"/>
                <a:ea typeface="ＭＳ 明朝"/>
                <a:cs typeface="Times New Roman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kern="1200">
                  <a:solidFill>
                    <a:srgbClr val="000000"/>
                  </a:solidFill>
                  <a:effectLst/>
                  <a:latin typeface="Calibri"/>
                  <a:ea typeface="Cambria"/>
                  <a:cs typeface="Times New Roman"/>
                </a:rPr>
                <a:t>                    Decisional.......</a:t>
              </a:r>
              <a:endParaRPr lang="en-US" sz="1000">
                <a:effectLst/>
                <a:latin typeface="Times"/>
                <a:ea typeface="ＭＳ 明朝"/>
                <a:cs typeface="Times New Roman"/>
              </a:endParaRPr>
            </a:p>
          </p:txBody>
        </p:sp>
        <p:pic>
          <p:nvPicPr>
            <p:cNvPr id="16" name="Picture 15"/>
            <p:cNvPicPr/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57500" y="343535"/>
              <a:ext cx="2540000" cy="9144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7" name="Text Box 22"/>
            <p:cNvSpPr txBox="1"/>
            <p:nvPr/>
          </p:nvSpPr>
          <p:spPr>
            <a:xfrm>
              <a:off x="5600700" y="115570"/>
              <a:ext cx="2971800" cy="1028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/>
              </a:ext>
            </a:extLst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kern="1200">
                  <a:solidFill>
                    <a:srgbClr val="000000"/>
                  </a:solidFill>
                  <a:effectLst/>
                  <a:latin typeface="Calibri"/>
                  <a:ea typeface="Cambria"/>
                  <a:cs typeface="Times New Roman"/>
                </a:rPr>
                <a:t>This image helps us imagine how an initial focused conversation could flow right into a next one....  </a:t>
              </a:r>
              <a:endParaRPr lang="en-US" sz="1000">
                <a:effectLst/>
                <a:latin typeface="Times"/>
                <a:ea typeface="ＭＳ 明朝"/>
                <a:cs typeface="Times New Roma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54617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01053" y="446159"/>
            <a:ext cx="810126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6600"/>
                </a:solidFill>
              </a:rPr>
              <a:t>The Focused Conversation method plays well with others</a:t>
            </a:r>
            <a:endParaRPr lang="en-US" sz="2400" dirty="0">
              <a:solidFill>
                <a:srgbClr val="FF6600"/>
              </a:solidFill>
            </a:endParaRPr>
          </a:p>
        </p:txBody>
      </p:sp>
      <p:pic>
        <p:nvPicPr>
          <p:cNvPr id="3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191" y="1725086"/>
            <a:ext cx="4114800" cy="445706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 Box 23"/>
          <p:cNvSpPr txBox="1"/>
          <p:nvPr/>
        </p:nvSpPr>
        <p:spPr>
          <a:xfrm>
            <a:off x="1419225" y="1429356"/>
            <a:ext cx="7724775" cy="962025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>
                <a:effectLst/>
                <a:latin typeface="Calibri"/>
                <a:ea typeface="Cambria"/>
                <a:cs typeface="Times New Roman"/>
              </a:rPr>
              <a:t>Combine the Focused Conversation method with other processes to create the meeting you need</a:t>
            </a:r>
            <a:endParaRPr lang="en-US" sz="1200">
              <a:effectLst/>
              <a:ea typeface="Cambria"/>
              <a:cs typeface="Times New Roman"/>
            </a:endParaRPr>
          </a:p>
        </p:txBody>
      </p:sp>
      <p:sp>
        <p:nvSpPr>
          <p:cNvPr id="5" name="Text Box 24"/>
          <p:cNvSpPr txBox="1"/>
          <p:nvPr/>
        </p:nvSpPr>
        <p:spPr>
          <a:xfrm>
            <a:off x="3154067" y="3047386"/>
            <a:ext cx="5486400" cy="91440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>
                <a:effectLst/>
                <a:latin typeface="Calibri"/>
                <a:ea typeface="Cambria"/>
                <a:cs typeface="Times New Roman"/>
              </a:rPr>
              <a:t>Cycling through the four levels takes you deeper and deeper into your topic</a:t>
            </a:r>
            <a:endParaRPr lang="en-US" sz="1200">
              <a:effectLst/>
              <a:ea typeface="Cambria"/>
              <a:cs typeface="Times New Roman"/>
            </a:endParaRPr>
          </a:p>
        </p:txBody>
      </p:sp>
      <p:sp>
        <p:nvSpPr>
          <p:cNvPr id="6" name="Text Box 26"/>
          <p:cNvSpPr txBox="1"/>
          <p:nvPr/>
        </p:nvSpPr>
        <p:spPr>
          <a:xfrm>
            <a:off x="4706196" y="4449188"/>
            <a:ext cx="4314825" cy="163195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200">
                <a:effectLst/>
                <a:latin typeface="Calibri"/>
                <a:ea typeface="Cambria"/>
                <a:cs typeface="Times New Roman"/>
              </a:rPr>
              <a:t>A special combination of steps called </a:t>
            </a:r>
            <a:r>
              <a:rPr lang="en-US" sz="2200" b="1">
                <a:effectLst/>
                <a:latin typeface="Calibri"/>
                <a:ea typeface="Cambria"/>
                <a:cs typeface="Times New Roman"/>
              </a:rPr>
              <a:t>Consensus Workshop</a:t>
            </a:r>
            <a:r>
              <a:rPr lang="en-US" sz="2200">
                <a:effectLst/>
                <a:latin typeface="Calibri"/>
                <a:ea typeface="Cambria"/>
                <a:cs typeface="Times New Roman"/>
              </a:rPr>
              <a:t> method helps the group reach shared agreement</a:t>
            </a:r>
            <a:endParaRPr lang="en-US" sz="1200">
              <a:effectLst/>
              <a:ea typeface="Cambria"/>
              <a:cs typeface="Times New Roman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97000" y="6563871"/>
            <a:ext cx="668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California SNAP-Ed ToP Facilitation Virtual Mentoring Project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819277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40481" y="298521"/>
            <a:ext cx="5306461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chemeClr val="accent6">
                    <a:lumMod val="75000"/>
                  </a:schemeClr>
                </a:solidFill>
              </a:rPr>
              <a:t>Applications in SNAP-Ed Work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3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743" y="1079664"/>
            <a:ext cx="3193415" cy="3063875"/>
          </a:xfrm>
          <a:prstGeom prst="rect">
            <a:avLst/>
          </a:prstGeom>
        </p:spPr>
      </p:pic>
      <p:sp>
        <p:nvSpPr>
          <p:cNvPr id="4" name="Left Arrow 3"/>
          <p:cNvSpPr/>
          <p:nvPr/>
        </p:nvSpPr>
        <p:spPr>
          <a:xfrm>
            <a:off x="3762058" y="2161069"/>
            <a:ext cx="705485" cy="580390"/>
          </a:xfrm>
          <a:prstGeom prst="left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5" name="Left Arrow 4"/>
          <p:cNvSpPr/>
          <p:nvPr/>
        </p:nvSpPr>
        <p:spPr>
          <a:xfrm flipH="1">
            <a:off x="4790758" y="5361469"/>
            <a:ext cx="705485" cy="580390"/>
          </a:xfrm>
          <a:prstGeom prst="left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pic>
        <p:nvPicPr>
          <p:cNvPr id="6" name="Pictur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0858" y="3646969"/>
            <a:ext cx="3200400" cy="290449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 Box 227"/>
          <p:cNvSpPr txBox="1"/>
          <p:nvPr/>
        </p:nvSpPr>
        <p:spPr>
          <a:xfrm>
            <a:off x="4572000" y="1816757"/>
            <a:ext cx="3908778" cy="1273575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>
                <a:effectLst/>
                <a:latin typeface="Calibri"/>
                <a:ea typeface="Cambria"/>
                <a:cs typeface="Times New Roman"/>
              </a:rPr>
              <a:t>Use </a:t>
            </a:r>
            <a:r>
              <a:rPr lang="en-US" sz="2000" b="1">
                <a:effectLst/>
                <a:latin typeface="Calibri"/>
                <a:ea typeface="Cambria"/>
                <a:cs typeface="Times New Roman"/>
              </a:rPr>
              <a:t>Focused Conversation</a:t>
            </a:r>
            <a:r>
              <a:rPr lang="en-US" sz="2000">
                <a:effectLst/>
                <a:latin typeface="Calibri"/>
                <a:ea typeface="Cambria"/>
                <a:cs typeface="Times New Roman"/>
              </a:rPr>
              <a:t> to raise awareness about health communities and nutrition</a:t>
            </a:r>
            <a:endParaRPr lang="en-US" sz="1200">
              <a:effectLst/>
              <a:ea typeface="Cambria"/>
              <a:cs typeface="Times New Roman"/>
            </a:endParaRPr>
          </a:p>
        </p:txBody>
      </p:sp>
      <p:sp>
        <p:nvSpPr>
          <p:cNvPr id="8" name="Text Box 228"/>
          <p:cNvSpPr txBox="1"/>
          <p:nvPr/>
        </p:nvSpPr>
        <p:spPr>
          <a:xfrm>
            <a:off x="800100" y="4951259"/>
            <a:ext cx="3771900" cy="160020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spcBef>
                <a:spcPts val="0"/>
              </a:spcBef>
              <a:spcAft>
                <a:spcPts val="0"/>
              </a:spcAft>
            </a:pPr>
            <a:r>
              <a:rPr lang="en-US" sz="2000">
                <a:effectLst/>
                <a:latin typeface="Calibri"/>
                <a:ea typeface="Cambria"/>
                <a:cs typeface="Times New Roman"/>
              </a:rPr>
              <a:t>Use Consensus Workshop to identify ways the community can address their issues</a:t>
            </a:r>
            <a:endParaRPr lang="en-US" sz="1200">
              <a:effectLst/>
              <a:ea typeface="Cambria"/>
              <a:cs typeface="Times New Roman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97000" y="6563871"/>
            <a:ext cx="668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California SNAP-Ed ToP Facilitation Virtual Mentoring Project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745328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1830" y="1814725"/>
            <a:ext cx="5781675" cy="415988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437444" y="288723"/>
            <a:ext cx="70414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E46C0A"/>
                </a:solidFill>
              </a:rPr>
              <a:t>Consensus Workshop Method - Context</a:t>
            </a:r>
            <a:endParaRPr lang="en-US" sz="2800" b="1" dirty="0">
              <a:solidFill>
                <a:srgbClr val="E46C0A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82223" y="909508"/>
            <a:ext cx="856544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Context lays the foundation for the workshop.  Introduces the topic, process and expected time</a:t>
            </a:r>
          </a:p>
        </p:txBody>
      </p:sp>
      <p:sp>
        <p:nvSpPr>
          <p:cNvPr id="5" name="Rectangle 4"/>
          <p:cNvSpPr/>
          <p:nvPr/>
        </p:nvSpPr>
        <p:spPr>
          <a:xfrm>
            <a:off x="282223" y="1428839"/>
            <a:ext cx="433211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Post Focus Question where it is easy to see.</a:t>
            </a:r>
          </a:p>
          <a:p>
            <a:r>
              <a:rPr lang="en-US" sz="1600" dirty="0"/>
              <a:t> </a:t>
            </a:r>
          </a:p>
          <a:p>
            <a:r>
              <a:rPr lang="en-US" sz="1600" dirty="0"/>
              <a:t>Beginning with a focused conversation related to the focus question gets people thinking about their own experiences and knowledge. Sometimes this can include a guided visualization to really gets thoughts flowing</a:t>
            </a:r>
          </a:p>
        </p:txBody>
      </p:sp>
      <p:sp>
        <p:nvSpPr>
          <p:cNvPr id="6" name="Rectangle 5"/>
          <p:cNvSpPr/>
          <p:nvPr/>
        </p:nvSpPr>
        <p:spPr>
          <a:xfrm>
            <a:off x="282223" y="3429000"/>
            <a:ext cx="2499607" cy="3077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O = Round </a:t>
            </a:r>
            <a:r>
              <a:rPr lang="en-US" sz="1600" dirty="0"/>
              <a:t>robin - </a:t>
            </a:r>
            <a:r>
              <a:rPr lang="en-US" sz="1600" dirty="0" smtClean="0"/>
              <a:t>EASY</a:t>
            </a:r>
          </a:p>
          <a:p>
            <a:endParaRPr lang="en-US" sz="500" dirty="0"/>
          </a:p>
          <a:p>
            <a:pPr marL="282575" indent="-282575"/>
            <a:r>
              <a:rPr lang="en-US" sz="1600" dirty="0"/>
              <a:t>R </a:t>
            </a:r>
            <a:r>
              <a:rPr lang="en-US" sz="1600" dirty="0" smtClean="0"/>
              <a:t>= Memories </a:t>
            </a:r>
            <a:r>
              <a:rPr lang="en-US" sz="1600" dirty="0"/>
              <a:t>and personal experiences</a:t>
            </a:r>
          </a:p>
          <a:p>
            <a:pPr marL="282575" indent="-282575"/>
            <a:r>
              <a:rPr lang="en-US" sz="500" dirty="0"/>
              <a:t> </a:t>
            </a:r>
            <a:endParaRPr lang="en-US" sz="500" dirty="0" smtClean="0"/>
          </a:p>
          <a:p>
            <a:pPr marL="282575" indent="-282575"/>
            <a:r>
              <a:rPr lang="en-US" sz="1600" dirty="0" smtClean="0"/>
              <a:t>I = Consider </a:t>
            </a:r>
            <a:r>
              <a:rPr lang="en-US" sz="1600" dirty="0"/>
              <a:t>implications, options, alternatives </a:t>
            </a:r>
          </a:p>
          <a:p>
            <a:pPr marL="282575" indent="-282575"/>
            <a:endParaRPr lang="en-US" sz="500" dirty="0" smtClean="0"/>
          </a:p>
          <a:p>
            <a:pPr marL="282575" indent="-282575"/>
            <a:r>
              <a:rPr lang="en-US" sz="1600" dirty="0" smtClean="0"/>
              <a:t>D = Participants </a:t>
            </a:r>
            <a:r>
              <a:rPr lang="en-US" sz="1600" dirty="0"/>
              <a:t>working individually &amp; in silence write down their ideas. The individual D level work carries over into Step 1 Brainstorm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397000" y="6563871"/>
            <a:ext cx="668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California SNAP-Ed ToP Facilitation Virtual Mentoring Project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6983850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2221" y="283613"/>
            <a:ext cx="84948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E46C0A"/>
                </a:solidFill>
              </a:rPr>
              <a:t>Consensus Workshop Method - Step 1 Brainstorm</a:t>
            </a:r>
            <a:endParaRPr lang="en-US" sz="2400" dirty="0">
              <a:solidFill>
                <a:srgbClr val="E46C0A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4921390" y="1893881"/>
            <a:ext cx="3855720" cy="3715385"/>
            <a:chOff x="0" y="0"/>
            <a:chExt cx="3856100" cy="3715464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3856100" cy="371546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" name="Picture 4"/>
            <p:cNvPicPr>
              <a:picLocks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09445" y="2057400"/>
              <a:ext cx="1943100" cy="160845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" name="Text Box 253"/>
            <p:cNvSpPr txBox="1"/>
            <p:nvPr/>
          </p:nvSpPr>
          <p:spPr>
            <a:xfrm>
              <a:off x="36195" y="322580"/>
              <a:ext cx="1828800" cy="1371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/>
              </a:ext>
            </a:extLst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500">
                  <a:effectLst/>
                  <a:latin typeface="Calibri"/>
                  <a:ea typeface="Cambria"/>
                  <a:cs typeface="Times New Roman"/>
                </a:rPr>
                <a:t>People brainstorm their individual ideas on a question - gets everyone's ideas into the process. </a:t>
              </a:r>
              <a:endParaRPr lang="en-US" sz="1200">
                <a:effectLst/>
                <a:ea typeface="Cambria"/>
                <a:cs typeface="Times New Roman"/>
              </a:endParaRPr>
            </a:p>
          </p:txBody>
        </p:sp>
      </p:grpSp>
      <p:sp>
        <p:nvSpPr>
          <p:cNvPr id="7" name="Rectangle 6"/>
          <p:cNvSpPr/>
          <p:nvPr/>
        </p:nvSpPr>
        <p:spPr>
          <a:xfrm>
            <a:off x="282221" y="1031502"/>
            <a:ext cx="658530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The individual brainstorm gets everyone’s ideas into the process.  </a:t>
            </a:r>
          </a:p>
        </p:txBody>
      </p:sp>
      <p:sp>
        <p:nvSpPr>
          <p:cNvPr id="9" name="Rectangle 8"/>
          <p:cNvSpPr/>
          <p:nvPr/>
        </p:nvSpPr>
        <p:spPr>
          <a:xfrm>
            <a:off x="349390" y="1665586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n-US" dirty="0" smtClean="0"/>
              <a:t>Provide instructions</a:t>
            </a:r>
          </a:p>
          <a:p>
            <a:pPr marL="285750" lvl="0" indent="-285750">
              <a:buFont typeface="Arial"/>
              <a:buChar char="•"/>
            </a:pPr>
            <a:r>
              <a:rPr lang="en-US" dirty="0" smtClean="0"/>
              <a:t>Star </a:t>
            </a:r>
            <a:r>
              <a:rPr lang="en-US" dirty="0"/>
              <a:t>top ideas</a:t>
            </a:r>
          </a:p>
          <a:p>
            <a:pPr marL="285750" lvl="0" indent="-285750">
              <a:buFont typeface="Arial"/>
              <a:buChar char="•"/>
            </a:pPr>
            <a:r>
              <a:rPr lang="en-US" dirty="0"/>
              <a:t>Brainstorm x-y answers</a:t>
            </a:r>
          </a:p>
          <a:p>
            <a:pPr marL="285750" lvl="0" indent="-285750">
              <a:buFont typeface="Arial"/>
              <a:buChar char="•"/>
            </a:pPr>
            <a:r>
              <a:rPr lang="en-US" dirty="0"/>
              <a:t>3-7 words per card</a:t>
            </a:r>
          </a:p>
          <a:p>
            <a:pPr marL="285750" lvl="0" indent="-285750">
              <a:buFont typeface="Arial"/>
              <a:buChar char="•"/>
            </a:pPr>
            <a:r>
              <a:rPr lang="en-US" dirty="0"/>
              <a:t>Write Big Like This</a:t>
            </a:r>
          </a:p>
          <a:p>
            <a:pPr marL="285750" lvl="0" indent="-285750">
              <a:buFont typeface="Arial"/>
              <a:buChar char="•"/>
            </a:pPr>
            <a:r>
              <a:rPr lang="en-US" dirty="0"/>
              <a:t>One Idea per card</a:t>
            </a:r>
          </a:p>
          <a:p>
            <a:pPr marL="285750" lvl="0" indent="-285750">
              <a:buFont typeface="Arial"/>
              <a:buChar char="•"/>
            </a:pPr>
            <a:r>
              <a:rPr lang="en-US" dirty="0"/>
              <a:t>Number of ideas per pair/group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Work in small teams. Review starred items first.  Work together to select ideas to be shared and word them clearly.  (First step in building consensus)</a:t>
            </a:r>
          </a:p>
        </p:txBody>
      </p:sp>
      <p:sp>
        <p:nvSpPr>
          <p:cNvPr id="10" name="Text Box 250"/>
          <p:cNvSpPr txBox="1"/>
          <p:nvPr/>
        </p:nvSpPr>
        <p:spPr>
          <a:xfrm>
            <a:off x="1226256" y="5894211"/>
            <a:ext cx="7086600" cy="34290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Calibri"/>
                <a:ea typeface="Cambria"/>
                <a:cs typeface="Times New Roman"/>
              </a:rPr>
              <a:t>Collect 12-15 cards and place randomly on wall</a:t>
            </a:r>
            <a:endParaRPr lang="en-US" sz="1200" dirty="0">
              <a:effectLst/>
              <a:ea typeface="Cambria"/>
              <a:cs typeface="Times New Roman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97000" y="6563871"/>
            <a:ext cx="668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California SNAP-Ed ToP Facilitation Virtual Mentoring Project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1147124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73902" y="351556"/>
            <a:ext cx="60157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E46C0A"/>
                </a:solidFill>
              </a:rPr>
              <a:t>Consensus Workshop Method - Step 2 Cluster</a:t>
            </a:r>
            <a:endParaRPr lang="en-US" sz="2400" dirty="0">
              <a:solidFill>
                <a:srgbClr val="E46C0A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4598525" y="1829183"/>
            <a:ext cx="4053840" cy="3771265"/>
            <a:chOff x="371201" y="195856"/>
            <a:chExt cx="3449943" cy="3324120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1201" y="195856"/>
              <a:ext cx="3449943" cy="332412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" name="Text Box 39"/>
            <p:cNvSpPr txBox="1"/>
            <p:nvPr/>
          </p:nvSpPr>
          <p:spPr>
            <a:xfrm>
              <a:off x="407766" y="598801"/>
              <a:ext cx="1653261" cy="11823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/>
              </a:ext>
            </a:extLst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effectLst/>
                  <a:latin typeface="Calibri"/>
                  <a:ea typeface="Cambria"/>
                  <a:cs typeface="Times New Roman"/>
                </a:rPr>
                <a:t>People brainstorm their individual ideas on a question - gets everyone's ideas into the process. </a:t>
              </a:r>
              <a:endParaRPr lang="en-US" sz="1200" dirty="0">
                <a:effectLst/>
                <a:ea typeface="Cambria"/>
                <a:cs typeface="Times New Roman"/>
              </a:endParaRPr>
            </a:p>
          </p:txBody>
        </p:sp>
        <p:sp>
          <p:nvSpPr>
            <p:cNvPr id="6" name="Text Box 51"/>
            <p:cNvSpPr txBox="1"/>
            <p:nvPr/>
          </p:nvSpPr>
          <p:spPr>
            <a:xfrm>
              <a:off x="432971" y="2109844"/>
              <a:ext cx="1649748" cy="13099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/>
              </a:ext>
            </a:extLst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effectLst/>
                  <a:latin typeface="Calibri"/>
                  <a:ea typeface="Cambria"/>
                  <a:cs typeface="Times New Roman"/>
                </a:rPr>
                <a:t>Consider ideas in an organized way (taking cards up in rounds of 10-15 cards each) and cluster similar ideas together</a:t>
              </a:r>
              <a:endParaRPr lang="en-US" sz="1200" dirty="0">
                <a:effectLst/>
                <a:ea typeface="Cambria"/>
                <a:cs typeface="Times New Roman"/>
              </a:endParaRPr>
            </a:p>
          </p:txBody>
        </p:sp>
      </p:grpSp>
      <p:sp>
        <p:nvSpPr>
          <p:cNvPr id="7" name="Rectangle 6"/>
          <p:cNvSpPr/>
          <p:nvPr/>
        </p:nvSpPr>
        <p:spPr>
          <a:xfrm>
            <a:off x="373902" y="1396285"/>
            <a:ext cx="384532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In clustering, the work is making associations.      </a:t>
            </a:r>
            <a:r>
              <a:rPr lang="en-US" dirty="0" smtClean="0"/>
              <a:t>(</a:t>
            </a:r>
            <a:r>
              <a:rPr lang="en-US" dirty="0"/>
              <a:t>R level) 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Clustering </a:t>
            </a:r>
            <a:r>
              <a:rPr lang="en-US" dirty="0"/>
              <a:t>begins with pairing </a:t>
            </a:r>
            <a:r>
              <a:rPr lang="en-US" b="1" u="sng" dirty="0"/>
              <a:t>similar</a:t>
            </a:r>
            <a:r>
              <a:rPr lang="en-US" dirty="0"/>
              <a:t> ideas. 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But similar on what basis? Think about what you are trying to achieve….</a:t>
            </a:r>
          </a:p>
          <a:p>
            <a:pPr marL="285750" lvl="0" indent="-285750">
              <a:buFont typeface="Arial"/>
              <a:buChar char="•"/>
            </a:pPr>
            <a:r>
              <a:rPr lang="en-US" dirty="0"/>
              <a:t>A list of elements?</a:t>
            </a:r>
          </a:p>
          <a:p>
            <a:pPr marL="285750" lvl="0" indent="-285750">
              <a:buFont typeface="Arial"/>
              <a:buChar char="•"/>
            </a:pPr>
            <a:r>
              <a:rPr lang="en-US" dirty="0"/>
              <a:t>Work that needs to be done?</a:t>
            </a:r>
          </a:p>
          <a:p>
            <a:pPr marL="285750" lvl="0" indent="-285750">
              <a:buFont typeface="Arial"/>
              <a:buChar char="•"/>
            </a:pPr>
            <a:r>
              <a:rPr lang="en-US" dirty="0"/>
              <a:t>Factors contributing to a problem?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To tap the method’s power, you must know what you are trying to achieve</a:t>
            </a:r>
          </a:p>
        </p:txBody>
      </p:sp>
      <p:sp>
        <p:nvSpPr>
          <p:cNvPr id="8" name="Text Box 38"/>
          <p:cNvSpPr txBox="1"/>
          <p:nvPr/>
        </p:nvSpPr>
        <p:spPr>
          <a:xfrm>
            <a:off x="137160" y="5940777"/>
            <a:ext cx="9006840" cy="636159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Calibri"/>
                <a:ea typeface="Cambria"/>
                <a:cs typeface="Times New Roman"/>
              </a:rPr>
              <a:t>After forming 4-6 pairs that represent different ideas, build up clusters until all cards have a </a:t>
            </a:r>
            <a:r>
              <a:rPr lang="en-US" sz="1600" dirty="0" smtClean="0">
                <a:effectLst/>
                <a:latin typeface="Calibri"/>
                <a:ea typeface="Cambria"/>
                <a:cs typeface="Times New Roman"/>
              </a:rPr>
              <a:t>placed.</a:t>
            </a:r>
            <a:endParaRPr lang="en-US" sz="1200" dirty="0">
              <a:effectLst/>
              <a:ea typeface="Cambria"/>
              <a:cs typeface="Times New Roman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97000" y="6563871"/>
            <a:ext cx="668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California SNAP-Ed ToP Facilitation Virtual Mentoring Project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4092370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7134" y="365667"/>
            <a:ext cx="58782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E46C0A"/>
                </a:solidFill>
              </a:rPr>
              <a:t>Consensus Workshop Method - Step 3 Name</a:t>
            </a:r>
            <a:endParaRPr lang="en-US" sz="2400" dirty="0">
              <a:solidFill>
                <a:srgbClr val="E46C0A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4787548" y="1513347"/>
            <a:ext cx="3943350" cy="4113530"/>
            <a:chOff x="0" y="0"/>
            <a:chExt cx="3865245" cy="3724275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3865245" cy="372427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" name="Text Box 62"/>
            <p:cNvSpPr txBox="1"/>
            <p:nvPr/>
          </p:nvSpPr>
          <p:spPr>
            <a:xfrm>
              <a:off x="0" y="412786"/>
              <a:ext cx="1941521" cy="12461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/>
              </a:ext>
            </a:extLst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>
                  <a:effectLst/>
                  <a:latin typeface="Calibri"/>
                  <a:ea typeface="Cambria"/>
                  <a:cs typeface="Times New Roman"/>
                </a:rPr>
                <a:t>People brainstorm their individual ideas on a question - gets everyone's ideas into the process. </a:t>
              </a:r>
              <a:endParaRPr lang="en-US" sz="1200">
                <a:effectLst/>
                <a:ea typeface="Cambria"/>
                <a:cs typeface="Times New Roman"/>
              </a:endParaRPr>
            </a:p>
          </p:txBody>
        </p:sp>
        <p:sp>
          <p:nvSpPr>
            <p:cNvPr id="6" name="Text Box 63"/>
            <p:cNvSpPr txBox="1"/>
            <p:nvPr/>
          </p:nvSpPr>
          <p:spPr>
            <a:xfrm>
              <a:off x="0" y="2221865"/>
              <a:ext cx="1941521" cy="1371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/>
              </a:ext>
            </a:extLst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>
                  <a:effectLst/>
                  <a:latin typeface="Calibri"/>
                  <a:ea typeface="Cambria"/>
                  <a:cs typeface="Times New Roman"/>
                </a:rPr>
                <a:t>Consider ideas in an organized way and cluster similar ideas together</a:t>
              </a:r>
              <a:endParaRPr lang="en-US" sz="1200">
                <a:effectLst/>
                <a:ea typeface="Cambria"/>
                <a:cs typeface="Times New Roman"/>
              </a:endParaRPr>
            </a:p>
          </p:txBody>
        </p:sp>
      </p:grpSp>
      <p:sp>
        <p:nvSpPr>
          <p:cNvPr id="7" name="Text Box 256"/>
          <p:cNvSpPr txBox="1"/>
          <p:nvPr/>
        </p:nvSpPr>
        <p:spPr>
          <a:xfrm>
            <a:off x="6975475" y="1953704"/>
            <a:ext cx="1543050" cy="137160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>
                <a:effectLst/>
                <a:latin typeface="Calibri"/>
                <a:ea typeface="Cambria"/>
                <a:cs typeface="Times New Roman"/>
              </a:rPr>
              <a:t>Name each cluster using language that captures the essence of all the ideas in the cluster</a:t>
            </a:r>
            <a:endParaRPr lang="en-US" sz="1200">
              <a:effectLst/>
              <a:ea typeface="Cambria"/>
              <a:cs typeface="Times New Roman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43770" y="1582341"/>
            <a:ext cx="4572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Naming is a focused conversation in itself: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O = Data – read the cards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R = Associations or memories triggered by the ideas.   Ask for examples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I =  Searching for insights, themes, common threads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D = Brainstorm possible names.  Name the cluster when the group agrees.  (Watch body language)</a:t>
            </a:r>
          </a:p>
        </p:txBody>
      </p:sp>
      <p:sp>
        <p:nvSpPr>
          <p:cNvPr id="9" name="Text Box 59"/>
          <p:cNvSpPr txBox="1"/>
          <p:nvPr/>
        </p:nvSpPr>
        <p:spPr>
          <a:xfrm>
            <a:off x="428273" y="5952773"/>
            <a:ext cx="8302625" cy="34290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>
                <a:effectLst/>
                <a:latin typeface="Calibri"/>
                <a:ea typeface="Cambria"/>
                <a:cs typeface="Times New Roman"/>
              </a:rPr>
              <a:t>Names should be evocative and embrace every idea in the cluster</a:t>
            </a:r>
            <a:endParaRPr lang="en-US" sz="1200">
              <a:effectLst/>
              <a:ea typeface="Cambria"/>
              <a:cs typeface="Times New Roman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97000" y="6563871"/>
            <a:ext cx="668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California SNAP-Ed ToP Facilitation Virtual Mentoring Project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5976480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4288685" y="1258241"/>
            <a:ext cx="4291965" cy="3989070"/>
            <a:chOff x="4288685" y="1561465"/>
            <a:chExt cx="4291965" cy="3989070"/>
          </a:xfrm>
        </p:grpSpPr>
        <p:grpSp>
          <p:nvGrpSpPr>
            <p:cNvPr id="2" name="Group 1"/>
            <p:cNvGrpSpPr>
              <a:grpSpLocks noChangeAspect="1"/>
            </p:cNvGrpSpPr>
            <p:nvPr/>
          </p:nvGrpSpPr>
          <p:grpSpPr>
            <a:xfrm>
              <a:off x="4288685" y="1561465"/>
              <a:ext cx="4291965" cy="3989070"/>
              <a:chOff x="0" y="0"/>
              <a:chExt cx="3865245" cy="3724275"/>
            </a:xfrm>
          </p:grpSpPr>
          <p:pic>
            <p:nvPicPr>
              <p:cNvPr id="3" name="Picture 2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3865245" cy="372427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4" name="Text Box 260"/>
              <p:cNvSpPr txBox="1"/>
              <p:nvPr/>
            </p:nvSpPr>
            <p:spPr>
              <a:xfrm>
                <a:off x="63541" y="462273"/>
                <a:ext cx="1801379" cy="128715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C572A759-6A51-4108-AA02-DFA0A04FC94B}">
                  <ma14:wrappingTextBoxFlag xmlns:ma14="http://schemas.microsoft.com/office/mac/drawingml/2011/main"/>
                </a:ext>
              </a:extLst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Calibri"/>
                    <a:ea typeface="Cambria"/>
                    <a:cs typeface="Times New Roman"/>
                  </a:rPr>
                  <a:t>People brainstorm their individual ideas on a question - gets everyone's ideas into the process. </a:t>
                </a:r>
                <a:endParaRPr lang="en-US" sz="1200" dirty="0">
                  <a:effectLst/>
                  <a:ea typeface="Cambria"/>
                  <a:cs typeface="Times New Roman"/>
                </a:endParaRPr>
              </a:p>
            </p:txBody>
          </p:sp>
          <p:sp>
            <p:nvSpPr>
              <p:cNvPr id="5" name="Text Box 261"/>
              <p:cNvSpPr txBox="1"/>
              <p:nvPr/>
            </p:nvSpPr>
            <p:spPr>
              <a:xfrm>
                <a:off x="0" y="2221865"/>
                <a:ext cx="1941521" cy="13716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C572A759-6A51-4108-AA02-DFA0A04FC94B}">
                  <ma14:wrappingTextBoxFlag xmlns:ma14="http://schemas.microsoft.com/office/mac/drawingml/2011/main"/>
                </a:ext>
              </a:extLst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Calibri"/>
                    <a:ea typeface="Cambria"/>
                    <a:cs typeface="Times New Roman"/>
                  </a:rPr>
                  <a:t>Consider ideas in an organized way and cluster similar ideas together</a:t>
                </a:r>
                <a:endParaRPr lang="en-US" sz="1200" dirty="0">
                  <a:effectLst/>
                  <a:ea typeface="Cambria"/>
                  <a:cs typeface="Times New Roman"/>
                </a:endParaRPr>
              </a:p>
            </p:txBody>
          </p:sp>
        </p:grpSp>
        <p:sp>
          <p:nvSpPr>
            <p:cNvPr id="6" name="Text Box 257"/>
            <p:cNvSpPr txBox="1"/>
            <p:nvPr/>
          </p:nvSpPr>
          <p:spPr>
            <a:xfrm>
              <a:off x="6500992" y="2057400"/>
              <a:ext cx="1943100" cy="1371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/>
              </a:ext>
            </a:extLst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effectLst/>
                  <a:latin typeface="Calibri"/>
                  <a:ea typeface="Cambria"/>
                  <a:cs typeface="Times New Roman"/>
                </a:rPr>
                <a:t>Name each cluster using language that captures the essence of all the ideas in the cluster</a:t>
              </a:r>
              <a:endParaRPr lang="en-US" sz="1200" dirty="0">
                <a:effectLst/>
                <a:ea typeface="Cambria"/>
                <a:cs typeface="Times New Roman"/>
              </a:endParaRPr>
            </a:p>
          </p:txBody>
        </p:sp>
        <p:sp>
          <p:nvSpPr>
            <p:cNvPr id="7" name="Text Box 269"/>
            <p:cNvSpPr txBox="1"/>
            <p:nvPr/>
          </p:nvSpPr>
          <p:spPr>
            <a:xfrm>
              <a:off x="6500992" y="3870902"/>
              <a:ext cx="1943100" cy="1600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/>
              </a:ext>
            </a:extLst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effectLst/>
                  <a:latin typeface="Calibri"/>
                  <a:ea typeface="Cambria"/>
                  <a:cs typeface="Times New Roman"/>
                </a:rPr>
                <a:t>Reflect on the names, confirm their fit, how they relate to the group and its goals.   Determine next steps, timing, responsibilities, etc.</a:t>
              </a:r>
              <a:endParaRPr lang="en-US" sz="1200" dirty="0">
                <a:effectLst/>
                <a:ea typeface="Cambria"/>
                <a:cs typeface="Times New Roman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effectLst/>
                  <a:latin typeface="Calibri"/>
                  <a:ea typeface="Cambria"/>
                  <a:cs typeface="Times New Roman"/>
                </a:rPr>
                <a:t> </a:t>
              </a:r>
              <a:endParaRPr lang="en-US" sz="1200" dirty="0">
                <a:effectLst/>
                <a:ea typeface="Cambria"/>
                <a:cs typeface="Times New Roman"/>
              </a:endParaRPr>
            </a:p>
          </p:txBody>
        </p:sp>
      </p:grpSp>
      <p:sp>
        <p:nvSpPr>
          <p:cNvPr id="9" name="Rectangle 8"/>
          <p:cNvSpPr/>
          <p:nvPr/>
        </p:nvSpPr>
        <p:spPr>
          <a:xfrm>
            <a:off x="394732" y="344688"/>
            <a:ext cx="700467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E46C0A"/>
                </a:solidFill>
              </a:rPr>
              <a:t>Consensus Workshop Method - Step 4 Resolve</a:t>
            </a:r>
            <a:endParaRPr lang="en-US" sz="2400" dirty="0">
              <a:solidFill>
                <a:srgbClr val="E46C0A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1465" y="1340116"/>
            <a:ext cx="388477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In resolve, you are confirming consensus and building ownership.  This is also a focused conversation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O = Data – read the titles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R = Surface reactions, emotions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I =  Look for how the titles fit together - how the concepts are integrated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D = Confirm agreement, define next steps and responsibilities</a:t>
            </a:r>
          </a:p>
        </p:txBody>
      </p:sp>
      <p:sp>
        <p:nvSpPr>
          <p:cNvPr id="11" name="Text Box 262"/>
          <p:cNvSpPr txBox="1"/>
          <p:nvPr/>
        </p:nvSpPr>
        <p:spPr>
          <a:xfrm>
            <a:off x="111291" y="5772481"/>
            <a:ext cx="8723826" cy="80772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>
                <a:effectLst/>
                <a:latin typeface="Calibri"/>
                <a:ea typeface="Cambria"/>
                <a:cs typeface="Times New Roman"/>
              </a:rPr>
              <a:t>Document the results – Use a table – first row is the Name.  The Name is the consensus. Second row holds all the data. cards.  Fit to one page.</a:t>
            </a:r>
            <a:endParaRPr lang="en-US" sz="1200">
              <a:effectLst/>
              <a:ea typeface="Cambria"/>
              <a:cs typeface="Times New Roman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>
                <a:effectLst/>
                <a:latin typeface="Calibri"/>
                <a:ea typeface="Cambria"/>
                <a:cs typeface="Times New Roman"/>
              </a:rPr>
              <a:t> </a:t>
            </a:r>
            <a:endParaRPr lang="en-US" sz="1200">
              <a:effectLst/>
              <a:ea typeface="Cambria"/>
              <a:cs typeface="Times New Roman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397000" y="6563871"/>
            <a:ext cx="6680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California SNAP-Ed ToP Facilitation Virtual Mentoring Project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198719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754</Words>
  <Application>Microsoft Macintosh PowerPoint</Application>
  <PresentationFormat>On-screen Show (4:3)</PresentationFormat>
  <Paragraphs>98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Nileen Verbeten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Nileen Verbeten</dc:creator>
  <cp:lastModifiedBy>Nileen Verbeten</cp:lastModifiedBy>
  <cp:revision>7</cp:revision>
  <dcterms:created xsi:type="dcterms:W3CDTF">2017-08-24T16:23:10Z</dcterms:created>
  <dcterms:modified xsi:type="dcterms:W3CDTF">2017-08-24T18:12:06Z</dcterms:modified>
</cp:coreProperties>
</file>